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76" r:id="rId4"/>
    <p:sldId id="258" r:id="rId5"/>
    <p:sldId id="259" r:id="rId6"/>
    <p:sldId id="261" r:id="rId7"/>
    <p:sldId id="260" r:id="rId8"/>
    <p:sldId id="262" r:id="rId9"/>
    <p:sldId id="266" r:id="rId10"/>
    <p:sldId id="277" r:id="rId11"/>
    <p:sldId id="264" r:id="rId12"/>
    <p:sldId id="278" r:id="rId13"/>
    <p:sldId id="265" r:id="rId14"/>
    <p:sldId id="268" r:id="rId15"/>
    <p:sldId id="269" r:id="rId16"/>
    <p:sldId id="270" r:id="rId17"/>
    <p:sldId id="273" r:id="rId18"/>
    <p:sldId id="279" r:id="rId19"/>
    <p:sldId id="280" r:id="rId20"/>
    <p:sldId id="281" r:id="rId21"/>
    <p:sldId id="275" r:id="rId22"/>
    <p:sldId id="27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300" d="100"/>
          <a:sy n="300" d="100"/>
        </p:scale>
        <p:origin x="-80" y="3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C295150-4FD7-4802-B0EB-D52217513A72}" type="datetime1">
              <a:rPr lang="en-US" smtClean="0"/>
              <a:pPr/>
              <a:t>4/7/12</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6DD0FD-55B0-48C4-8AF2-8A69533EDFC3}" type="slidenum">
              <a:rPr lang="en-US" smtClean="0"/>
              <a:pPr/>
              <a:t>‹#›</a:t>
            </a:fld>
            <a:endParaRPr lang="en-US"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61895A-832A-4167-BE9B-7448CA062309}" type="datetime1">
              <a:rPr lang="en-US" smtClean="0"/>
              <a:pPr/>
              <a:t>4/7/12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7571FF-D602-4BB6-9683-7A1E909D4296}" type="datetime1">
              <a:rPr lang="en-US" smtClean="0"/>
              <a:pPr/>
              <a:t>4/7/12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392BEB-5202-498C-89F7-BBD3BEE1B887}" type="datetime1">
              <a:rPr lang="en-US" smtClean="0"/>
              <a:pPr/>
              <a:t>4/7/12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2B6C6-10FF-4510-A888-F0B9C6A788B0}" type="datetime1">
              <a:rPr lang="en-US" smtClean="0"/>
              <a:pPr/>
              <a:t>4/7/12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2847B31-A4E1-4FCE-8661-5EC33A675437}" type="datetime1">
              <a:rPr lang="en-US" smtClean="0"/>
              <a:pPr/>
              <a:t>4/7/12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AD832D-B7F8-4A85-B115-3F84BE9AC26D}" type="datetime1">
              <a:rPr lang="en-US" smtClean="0"/>
              <a:pPr/>
              <a:t>4/7/12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6DD0FD-55B0-48C4-8AF2-8A69533EDFC3}" type="slidenum">
              <a:rPr lang="en-US" smtClean="0"/>
              <a:pPr/>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0B34F3-05F7-41C1-B84E-68CE2E00C83C}" type="datetime1">
              <a:rPr lang="en-US" smtClean="0"/>
              <a:pPr/>
              <a:t>4/7/12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6DD0FD-55B0-48C4-8AF2-8A69533EDFC3}" type="slidenum">
              <a:rPr lang="en-US" smtClean="0"/>
              <a:pPr/>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D47F82-2B2E-4837-B3AB-C94C672FBECB}" type="datetime1">
              <a:rPr lang="en-US" smtClean="0"/>
              <a:pPr/>
              <a:t>4/7/12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E57738-F4B0-48EA-9B71-E0F723F8BF6C}" type="datetime1">
              <a:rPr lang="en-US" smtClean="0"/>
              <a:pPr/>
              <a:t>4/7/12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00D5EF-7D26-425F-8C45-B9312ACE18BC}" type="datetime1">
              <a:rPr lang="en-US" smtClean="0"/>
              <a:pPr/>
              <a:t>4/7/12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F1909345-DEE0-4B07-8E32-441AC9DA095E}" type="datetime1">
              <a:rPr lang="en-US" smtClean="0"/>
              <a:pPr/>
              <a:t>4/7/12</a:t>
            </a:fld>
            <a:endParaRPr lang="en-US"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6DD0FD-55B0-48C4-8AF2-8A69533EDFC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hinkquest.org/pls/html/think.help?id=199661" TargetMode="External"/><Relationship Id="rId4" Type="http://schemas.openxmlformats.org/officeDocument/2006/relationships/hyperlink" Target="http://www.thinkquest.org/pls/html/think.help?id=197108" TargetMode="External"/><Relationship Id="rId5" Type="http://schemas.openxmlformats.org/officeDocument/2006/relationships/hyperlink" Target="http://www.thinkquest.org/pls/html/think.help?id=197111" TargetMode="External"/><Relationship Id="rId6" Type="http://schemas.openxmlformats.org/officeDocument/2006/relationships/hyperlink" Target="http://www.thinkquest.org/pls/html/think.help?id=199961" TargetMode="External"/><Relationship Id="rId7" Type="http://schemas.openxmlformats.org/officeDocument/2006/relationships/hyperlink" Target="http://www.thinkquest.org/pls/html/think.help?id=200382" TargetMode="External"/><Relationship Id="rId1" Type="http://schemas.openxmlformats.org/officeDocument/2006/relationships/slideLayout" Target="../slideLayouts/slideLayout2.xml"/><Relationship Id="rId2" Type="http://schemas.openxmlformats.org/officeDocument/2006/relationships/hyperlink" Target="http://www.thinkquest.org/pls/html/think.help?id=19916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inkquest.org/competitio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hinkquest.or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inkquest.org/pls/html/think.help?id=contact_u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Oracle_Education_Foundation" TargetMode="External"/><Relationship Id="rId4" Type="http://schemas.openxmlformats.org/officeDocument/2006/relationships/hyperlink" Target="http://en.wikipedia.org/wiki/Oracle_Corporation" TargetMode="External"/><Relationship Id="rId1" Type="http://schemas.openxmlformats.org/officeDocument/2006/relationships/slideLayout" Target="../slideLayouts/slideLayout2.xml"/><Relationship Id="rId2" Type="http://schemas.openxmlformats.org/officeDocument/2006/relationships/hyperlink" Target="http://en.wikipedia.org/wiki/Advanced_Network_and_Service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inkquest.org/pls/html/think.help?id=54611"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inkquest.org/pls/html/think.help?id=197108"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THINKQUEST.ORG</a:t>
            </a:r>
            <a:endParaRPr lang="en-US" dirty="0"/>
          </a:p>
        </p:txBody>
      </p:sp>
      <p:sp>
        <p:nvSpPr>
          <p:cNvPr id="3" name="Subtitle 2"/>
          <p:cNvSpPr>
            <a:spLocks noGrp="1"/>
          </p:cNvSpPr>
          <p:nvPr>
            <p:ph type="subTitle" idx="1"/>
          </p:nvPr>
        </p:nvSpPr>
        <p:spPr/>
        <p:txBody>
          <a:bodyPr/>
          <a:lstStyle/>
          <a:p>
            <a:endParaRPr lang="en-US" dirty="0" smtClean="0"/>
          </a:p>
          <a:p>
            <a:endParaRPr lang="en-US" dirty="0"/>
          </a:p>
          <a:p>
            <a:pPr algn="r"/>
            <a:r>
              <a:rPr lang="en-US" dirty="0" smtClean="0"/>
              <a:t>By: </a:t>
            </a:r>
            <a:r>
              <a:rPr lang="en-US" dirty="0" err="1" smtClean="0"/>
              <a:t>Madisyn</a:t>
            </a:r>
            <a:r>
              <a:rPr lang="en-US" dirty="0" smtClean="0"/>
              <a:t> Portorreal</a:t>
            </a:r>
            <a:endParaRPr lang="en-US" dirty="0"/>
          </a:p>
        </p:txBody>
      </p:sp>
    </p:spTree>
    <p:extLst>
      <p:ext uri="{BB962C8B-B14F-4D97-AF65-F5344CB8AC3E}">
        <p14:creationId xmlns:p14="http://schemas.microsoft.com/office/powerpoint/2010/main" val="388027822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pPr marL="0" indent="0">
              <a:buNone/>
            </a:pPr>
            <a:r>
              <a:rPr lang="en-US" dirty="0"/>
              <a:t>The tabs along the top of each page are the primary way to navigate within </a:t>
            </a:r>
            <a:r>
              <a:rPr lang="en-US" dirty="0" err="1"/>
              <a:t>ThinkQuest</a:t>
            </a:r>
            <a:r>
              <a:rPr lang="en-US" dirty="0"/>
              <a:t>, once logged </a:t>
            </a:r>
            <a:r>
              <a:rPr lang="en-US" dirty="0" smtClean="0"/>
              <a:t>in:</a:t>
            </a:r>
          </a:p>
          <a:p>
            <a:pPr marL="0" indent="0">
              <a:buNone/>
            </a:pPr>
            <a:r>
              <a:rPr lang="en-US" b="1" dirty="0" smtClean="0"/>
              <a:t>Messages</a:t>
            </a:r>
            <a:r>
              <a:rPr lang="en-US" dirty="0" smtClean="0"/>
              <a:t> </a:t>
            </a:r>
            <a:r>
              <a:rPr lang="en-US" dirty="0"/>
              <a:t>(</a:t>
            </a:r>
            <a:r>
              <a:rPr lang="en-US" dirty="0" err="1"/>
              <a:t>ThinkQuest</a:t>
            </a:r>
            <a:r>
              <a:rPr lang="en-US" dirty="0"/>
              <a:t> Projects): Click this tab, which is marked with a megaphone icon, to view messages from other members.</a:t>
            </a:r>
          </a:p>
          <a:p>
            <a:pPr marL="0" lvl="0" indent="0">
              <a:buNone/>
            </a:pPr>
            <a:r>
              <a:rPr lang="en-US" b="1" dirty="0"/>
              <a:t>My Home</a:t>
            </a:r>
            <a:r>
              <a:rPr lang="en-US" dirty="0"/>
              <a:t> (</a:t>
            </a:r>
            <a:r>
              <a:rPr lang="en-US" dirty="0" err="1"/>
              <a:t>ThinkQuest</a:t>
            </a:r>
            <a:r>
              <a:rPr lang="en-US" dirty="0"/>
              <a:t> Projects): This tab houses your personal website within </a:t>
            </a:r>
            <a:r>
              <a:rPr lang="en-US" dirty="0" err="1"/>
              <a:t>ThinkQuest</a:t>
            </a:r>
            <a:r>
              <a:rPr lang="en-US" dirty="0"/>
              <a:t> Projects. Go here to create personal web pages (</a:t>
            </a:r>
            <a:r>
              <a:rPr lang="en-US" dirty="0">
                <a:hlinkClick r:id="rId2"/>
              </a:rPr>
              <a:t>learn more</a:t>
            </a:r>
            <a:r>
              <a:rPr lang="en-US" dirty="0"/>
              <a:t>) and to view lists of your projects and messages.</a:t>
            </a:r>
          </a:p>
          <a:p>
            <a:pPr marL="0" lvl="0" indent="0">
              <a:buNone/>
            </a:pPr>
            <a:r>
              <a:rPr lang="en-US" b="1" dirty="0"/>
              <a:t>My School</a:t>
            </a:r>
            <a:r>
              <a:rPr lang="en-US" dirty="0"/>
              <a:t> (</a:t>
            </a:r>
            <a:r>
              <a:rPr lang="en-US" dirty="0" err="1"/>
              <a:t>ThinkQuest</a:t>
            </a:r>
            <a:r>
              <a:rPr lang="en-US" dirty="0"/>
              <a:t> Projects): View people and projects in your school (</a:t>
            </a:r>
            <a:r>
              <a:rPr lang="en-US" dirty="0">
                <a:hlinkClick r:id="rId3"/>
              </a:rPr>
              <a:t>learn more</a:t>
            </a:r>
            <a:r>
              <a:rPr lang="en-US" dirty="0"/>
              <a:t>). Schools Administrators and teachers can also create accounts, access school settings, create student lists, and review student content.</a:t>
            </a:r>
          </a:p>
          <a:p>
            <a:pPr marL="0" lvl="0" indent="0">
              <a:buNone/>
            </a:pPr>
            <a:r>
              <a:rPr lang="en-US" b="1" dirty="0"/>
              <a:t>World</a:t>
            </a:r>
            <a:r>
              <a:rPr lang="en-US" dirty="0"/>
              <a:t> (</a:t>
            </a:r>
            <a:r>
              <a:rPr lang="en-US" dirty="0" err="1"/>
              <a:t>ThinkQuest</a:t>
            </a:r>
            <a:r>
              <a:rPr lang="en-US" dirty="0"/>
              <a:t> Projects): View people and projects outside your school, and discover opportunities for global collaboration (</a:t>
            </a:r>
            <a:r>
              <a:rPr lang="en-US" dirty="0">
                <a:hlinkClick r:id="rId4"/>
              </a:rPr>
              <a:t>learn more</a:t>
            </a:r>
            <a:r>
              <a:rPr lang="en-US" dirty="0"/>
              <a:t>).</a:t>
            </a:r>
          </a:p>
          <a:p>
            <a:pPr marL="0" lvl="0" indent="0">
              <a:buNone/>
            </a:pPr>
            <a:r>
              <a:rPr lang="en-US" b="1" dirty="0"/>
              <a:t>Competition:</a:t>
            </a:r>
            <a:r>
              <a:rPr lang="en-US" dirty="0"/>
              <a:t> Access the </a:t>
            </a:r>
            <a:r>
              <a:rPr lang="en-US" dirty="0" err="1"/>
              <a:t>ThinkQuest</a:t>
            </a:r>
            <a:r>
              <a:rPr lang="en-US" dirty="0"/>
              <a:t> Competition space.</a:t>
            </a:r>
          </a:p>
          <a:p>
            <a:pPr marL="0" lvl="0" indent="0">
              <a:buNone/>
            </a:pPr>
            <a:r>
              <a:rPr lang="en-US" b="1" dirty="0"/>
              <a:t>Library:</a:t>
            </a:r>
            <a:r>
              <a:rPr lang="en-US" dirty="0"/>
              <a:t> Visit the </a:t>
            </a:r>
            <a:r>
              <a:rPr lang="en-US" dirty="0" err="1"/>
              <a:t>ThinkQuest</a:t>
            </a:r>
            <a:r>
              <a:rPr lang="en-US" dirty="0"/>
              <a:t> Library, the world's largest online repository of student-developed learning projects (</a:t>
            </a:r>
            <a:r>
              <a:rPr lang="en-US" dirty="0">
                <a:hlinkClick r:id="rId5"/>
              </a:rPr>
              <a:t>learn more</a:t>
            </a:r>
            <a:r>
              <a:rPr lang="en-US" dirty="0"/>
              <a:t>).</a:t>
            </a:r>
          </a:p>
          <a:p>
            <a:pPr marL="0" lvl="0" indent="0">
              <a:buNone/>
            </a:pPr>
            <a:r>
              <a:rPr lang="en-US" b="1" dirty="0"/>
              <a:t>Help:</a:t>
            </a:r>
            <a:r>
              <a:rPr lang="en-US" dirty="0"/>
              <a:t> Access support information and the Support Forums (</a:t>
            </a:r>
            <a:r>
              <a:rPr lang="en-US" dirty="0">
                <a:hlinkClick r:id="rId6"/>
              </a:rPr>
              <a:t>learn more</a:t>
            </a:r>
            <a:r>
              <a:rPr lang="en-US" dirty="0"/>
              <a:t>).</a:t>
            </a:r>
          </a:p>
          <a:p>
            <a:pPr marL="0" indent="0">
              <a:buNone/>
            </a:pPr>
            <a:r>
              <a:rPr lang="en-US" dirty="0"/>
              <a:t> </a:t>
            </a:r>
          </a:p>
          <a:p>
            <a:pPr marL="0" indent="0">
              <a:buNone/>
            </a:pPr>
            <a:r>
              <a:rPr lang="en-US" dirty="0"/>
              <a:t>Located above the tabs, the </a:t>
            </a:r>
            <a:r>
              <a:rPr lang="en-US" b="1" i="1" dirty="0"/>
              <a:t>My Account</a:t>
            </a:r>
            <a:r>
              <a:rPr lang="en-US" dirty="0"/>
              <a:t> link allows you to manage your account information and change your password (</a:t>
            </a:r>
            <a:r>
              <a:rPr lang="en-US" dirty="0">
                <a:hlinkClick r:id="rId7"/>
              </a:rPr>
              <a:t>learn more</a:t>
            </a:r>
            <a:r>
              <a:rPr lang="en-US" dirty="0"/>
              <a:t>).</a:t>
            </a:r>
          </a:p>
          <a:p>
            <a:endParaRPr lang="en-US" dirty="0"/>
          </a:p>
        </p:txBody>
      </p:sp>
      <p:sp>
        <p:nvSpPr>
          <p:cNvPr id="3" name="Title 2"/>
          <p:cNvSpPr>
            <a:spLocks noGrp="1"/>
          </p:cNvSpPr>
          <p:nvPr>
            <p:ph type="title"/>
          </p:nvPr>
        </p:nvSpPr>
        <p:spPr/>
        <p:txBody>
          <a:bodyPr/>
          <a:lstStyle/>
          <a:p>
            <a:r>
              <a:rPr lang="en-US" dirty="0" smtClean="0"/>
              <a:t>Basic Navigation</a:t>
            </a:r>
            <a:endParaRPr lang="en-US" dirty="0"/>
          </a:p>
        </p:txBody>
      </p:sp>
    </p:spTree>
    <p:extLst>
      <p:ext uri="{BB962C8B-B14F-4D97-AF65-F5344CB8AC3E}">
        <p14:creationId xmlns:p14="http://schemas.microsoft.com/office/powerpoint/2010/main" val="124102081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navigation screen</a:t>
            </a:r>
            <a:endParaRPr lang="en-US" dirty="0"/>
          </a:p>
        </p:txBody>
      </p:sp>
      <p:pic>
        <p:nvPicPr>
          <p:cNvPr id="6" name="Content Placeholder 5" descr="Screen Shot 2012-04-07 at 7.37.05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498" b="5498"/>
          <a:stretch>
            <a:fillRect/>
          </a:stretch>
        </p:blipFill>
        <p:spPr>
          <a:xfrm>
            <a:off x="698500" y="2247900"/>
            <a:ext cx="7747000" cy="3878263"/>
          </a:xfrm>
        </p:spPr>
      </p:pic>
    </p:spTree>
    <p:extLst>
      <p:ext uri="{BB962C8B-B14F-4D97-AF65-F5344CB8AC3E}">
        <p14:creationId xmlns:p14="http://schemas.microsoft.com/office/powerpoint/2010/main" val="87980990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Highlights</a:t>
            </a:r>
            <a:endParaRPr lang="en-US" dirty="0"/>
          </a:p>
        </p:txBody>
      </p:sp>
      <p:pic>
        <p:nvPicPr>
          <p:cNvPr id="8" name="Content Placeholder 7" descr="Screen Shot 2012-04-07 at 8.09.52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Tree>
    <p:extLst>
      <p:ext uri="{BB962C8B-B14F-4D97-AF65-F5344CB8AC3E}">
        <p14:creationId xmlns:p14="http://schemas.microsoft.com/office/powerpoint/2010/main" val="371105283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en-US" b="1" dirty="0"/>
              <a:t>What is the Library?</a:t>
            </a:r>
            <a:endParaRPr lang="en-US" dirty="0"/>
          </a:p>
          <a:p>
            <a:r>
              <a:rPr lang="en-US" dirty="0"/>
              <a:t>The </a:t>
            </a:r>
            <a:r>
              <a:rPr lang="en-US" dirty="0" err="1"/>
              <a:t>ThinkQuest</a:t>
            </a:r>
            <a:r>
              <a:rPr lang="en-US" dirty="0"/>
              <a:t> Library provides innovative learning resources for students of all ages on a wide range of educational topics. Featuring over 8,000 websites created by students for students, the </a:t>
            </a:r>
            <a:r>
              <a:rPr lang="en-US" dirty="0" err="1"/>
              <a:t>ThinkQuest</a:t>
            </a:r>
            <a:r>
              <a:rPr lang="en-US" dirty="0"/>
              <a:t> Library is visited by over 30 million web learners each year. </a:t>
            </a:r>
          </a:p>
          <a:p>
            <a:pPr marL="0" indent="0">
              <a:buNone/>
            </a:pPr>
            <a:endParaRPr lang="en-US" dirty="0"/>
          </a:p>
          <a:p>
            <a:r>
              <a:rPr lang="en-US" dirty="0"/>
              <a:t>All of the websites in the </a:t>
            </a:r>
            <a:r>
              <a:rPr lang="en-US" dirty="0" err="1"/>
              <a:t>ThinkQuest</a:t>
            </a:r>
            <a:r>
              <a:rPr lang="en-US" dirty="0"/>
              <a:t> Library were created for the </a:t>
            </a:r>
            <a:r>
              <a:rPr lang="en-US" dirty="0">
                <a:hlinkClick r:id="rId2"/>
              </a:rPr>
              <a:t>ThinkQuest Competition</a:t>
            </a:r>
            <a:r>
              <a:rPr lang="en-US" dirty="0"/>
              <a:t>. Use of the resources in the </a:t>
            </a:r>
            <a:r>
              <a:rPr lang="en-US" dirty="0" err="1"/>
              <a:t>ThinkQuest</a:t>
            </a:r>
            <a:r>
              <a:rPr lang="en-US" dirty="0"/>
              <a:t> Library is free, and advertising is not allowed.</a:t>
            </a:r>
          </a:p>
          <a:p>
            <a:endParaRPr lang="en-US" dirty="0"/>
          </a:p>
        </p:txBody>
      </p:sp>
      <p:sp>
        <p:nvSpPr>
          <p:cNvPr id="3" name="Title 2"/>
          <p:cNvSpPr>
            <a:spLocks noGrp="1"/>
          </p:cNvSpPr>
          <p:nvPr>
            <p:ph type="title"/>
          </p:nvPr>
        </p:nvSpPr>
        <p:spPr/>
        <p:txBody>
          <a:bodyPr/>
          <a:lstStyle/>
          <a:p>
            <a:r>
              <a:rPr lang="en-US" dirty="0" smtClean="0"/>
              <a:t>The Library</a:t>
            </a:r>
            <a:endParaRPr lang="en-US" dirty="0"/>
          </a:p>
        </p:txBody>
      </p:sp>
    </p:spTree>
    <p:extLst>
      <p:ext uri="{BB962C8B-B14F-4D97-AF65-F5344CB8AC3E}">
        <p14:creationId xmlns:p14="http://schemas.microsoft.com/office/powerpoint/2010/main" val="239026768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pPr marL="0" indent="0">
              <a:buNone/>
            </a:pPr>
            <a:r>
              <a:rPr lang="en-US" b="1" dirty="0"/>
              <a:t>How to Use the </a:t>
            </a:r>
            <a:r>
              <a:rPr lang="en-US" b="1" dirty="0" smtClean="0"/>
              <a:t>Library</a:t>
            </a:r>
          </a:p>
          <a:p>
            <a:pPr marL="0" indent="0">
              <a:buNone/>
            </a:pPr>
            <a:endParaRPr lang="en-US" dirty="0"/>
          </a:p>
          <a:p>
            <a:r>
              <a:rPr lang="en-US" dirty="0"/>
              <a:t>The </a:t>
            </a:r>
            <a:r>
              <a:rPr lang="en-US" dirty="0" err="1"/>
              <a:t>ThinkQuest</a:t>
            </a:r>
            <a:r>
              <a:rPr lang="en-US" dirty="0"/>
              <a:t> Library is a learning resource for students of all ages. Educators are encouraged to make use of </a:t>
            </a:r>
            <a:r>
              <a:rPr lang="en-US" dirty="0" err="1"/>
              <a:t>ThinkQuest</a:t>
            </a:r>
            <a:r>
              <a:rPr lang="en-US" dirty="0"/>
              <a:t> Library resources for school projects and assignments. Many sites include lesson plans, multimedia resources, and educational games and activities. </a:t>
            </a:r>
          </a:p>
          <a:p>
            <a:pPr marL="0" indent="0">
              <a:buNone/>
            </a:pPr>
            <a:r>
              <a:rPr lang="en-US" dirty="0"/>
              <a:t> </a:t>
            </a:r>
          </a:p>
          <a:p>
            <a:r>
              <a:rPr lang="en-US" dirty="0"/>
              <a:t>Access the </a:t>
            </a:r>
            <a:r>
              <a:rPr lang="en-US" dirty="0" err="1"/>
              <a:t>ThinkQuest</a:t>
            </a:r>
            <a:r>
              <a:rPr lang="en-US" dirty="0"/>
              <a:t> Library by going to </a:t>
            </a:r>
            <a:r>
              <a:rPr lang="en-US" dirty="0">
                <a:hlinkClick r:id="rId2"/>
              </a:rPr>
              <a:t>http://thinkquest.org</a:t>
            </a:r>
            <a:r>
              <a:rPr lang="en-US" dirty="0"/>
              <a:t> and clicking the </a:t>
            </a:r>
            <a:r>
              <a:rPr lang="en-US" b="1" i="1" dirty="0"/>
              <a:t>Library</a:t>
            </a:r>
            <a:r>
              <a:rPr lang="en-US" dirty="0"/>
              <a:t> tab. </a:t>
            </a:r>
          </a:p>
          <a:p>
            <a:pPr marL="0" indent="0">
              <a:buNone/>
            </a:pPr>
            <a:r>
              <a:rPr lang="en-US" dirty="0"/>
              <a:t> </a:t>
            </a:r>
          </a:p>
          <a:p>
            <a:r>
              <a:rPr lang="en-US" dirty="0"/>
              <a:t>There are several different ways to locate resources within the </a:t>
            </a:r>
            <a:r>
              <a:rPr lang="en-US" dirty="0" err="1"/>
              <a:t>ThinkQuest</a:t>
            </a:r>
            <a:r>
              <a:rPr lang="en-US" dirty="0"/>
              <a:t> Library:</a:t>
            </a:r>
          </a:p>
          <a:p>
            <a:endParaRPr lang="en-US" dirty="0"/>
          </a:p>
          <a:p>
            <a:pPr lvl="0"/>
            <a:r>
              <a:rPr lang="en-US" b="1" dirty="0"/>
              <a:t>Keyword</a:t>
            </a:r>
            <a:r>
              <a:rPr lang="en-US" dirty="0"/>
              <a:t>: Enter one or more keywords in the search field at the top of the page and click </a:t>
            </a:r>
            <a:r>
              <a:rPr lang="en-US" b="1" i="1" dirty="0"/>
              <a:t>Search</a:t>
            </a:r>
            <a:r>
              <a:rPr lang="en-US" dirty="0"/>
              <a:t>.</a:t>
            </a:r>
          </a:p>
          <a:p>
            <a:pPr lvl="0"/>
            <a:r>
              <a:rPr lang="en-US" b="1" dirty="0"/>
              <a:t>Category</a:t>
            </a:r>
            <a:r>
              <a:rPr lang="en-US" dirty="0"/>
              <a:t>: Click any of the categories (such as </a:t>
            </a:r>
            <a:r>
              <a:rPr lang="en-US" i="1" dirty="0"/>
              <a:t>"Arts &amp; Entertainment"</a:t>
            </a:r>
            <a:r>
              <a:rPr lang="en-US" dirty="0"/>
              <a:t> or </a:t>
            </a:r>
            <a:r>
              <a:rPr lang="en-US" i="1" dirty="0"/>
              <a:t>"Books &amp; Literature"</a:t>
            </a:r>
            <a:r>
              <a:rPr lang="en-US" dirty="0"/>
              <a:t>) in the center of the page to see a list of related sites. The number next to the category indicates how many sites are in that category.</a:t>
            </a:r>
          </a:p>
          <a:p>
            <a:pPr lvl="0"/>
            <a:r>
              <a:rPr lang="en-US" b="1" dirty="0"/>
              <a:t>Age Division</a:t>
            </a:r>
            <a:r>
              <a:rPr lang="en-US" dirty="0"/>
              <a:t>: Click an age icon under </a:t>
            </a:r>
            <a:r>
              <a:rPr lang="en-US" i="1" dirty="0"/>
              <a:t>"Browse by Age"</a:t>
            </a:r>
            <a:r>
              <a:rPr lang="en-US" dirty="0"/>
              <a:t> to display sites created by teams in a specific age division.</a:t>
            </a:r>
          </a:p>
          <a:p>
            <a:pPr lvl="0"/>
            <a:r>
              <a:rPr lang="en-US" b="1" dirty="0"/>
              <a:t>Country</a:t>
            </a:r>
            <a:r>
              <a:rPr lang="en-US" dirty="0"/>
              <a:t>: Choose a country from the </a:t>
            </a:r>
            <a:r>
              <a:rPr lang="en-US" i="1" dirty="0"/>
              <a:t>"Browse by Country"</a:t>
            </a:r>
            <a:r>
              <a:rPr lang="en-US" dirty="0"/>
              <a:t> menu to display sites created by teams with members from that country.</a:t>
            </a:r>
          </a:p>
          <a:p>
            <a:pPr lvl="0"/>
            <a:r>
              <a:rPr lang="en-US" b="1" dirty="0"/>
              <a:t>Spotlight</a:t>
            </a:r>
            <a:r>
              <a:rPr lang="en-US" dirty="0"/>
              <a:t>: The upper right corner of the page features spotlights that link to exemplary sites.</a:t>
            </a:r>
          </a:p>
          <a:p>
            <a:endParaRPr lang="en-US" dirty="0"/>
          </a:p>
        </p:txBody>
      </p:sp>
      <p:sp>
        <p:nvSpPr>
          <p:cNvPr id="3" name="Title 2"/>
          <p:cNvSpPr>
            <a:spLocks noGrp="1"/>
          </p:cNvSpPr>
          <p:nvPr>
            <p:ph type="title"/>
          </p:nvPr>
        </p:nvSpPr>
        <p:spPr/>
        <p:txBody>
          <a:bodyPr/>
          <a:lstStyle/>
          <a:p>
            <a:r>
              <a:rPr lang="en-US" dirty="0" smtClean="0"/>
              <a:t>The Library</a:t>
            </a:r>
            <a:endParaRPr lang="en-US" dirty="0"/>
          </a:p>
        </p:txBody>
      </p:sp>
    </p:spTree>
    <p:extLst>
      <p:ext uri="{BB962C8B-B14F-4D97-AF65-F5344CB8AC3E}">
        <p14:creationId xmlns:p14="http://schemas.microsoft.com/office/powerpoint/2010/main" val="378600805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2-04-07 at 7.45.15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
        <p:nvSpPr>
          <p:cNvPr id="3" name="Title 2"/>
          <p:cNvSpPr>
            <a:spLocks noGrp="1"/>
          </p:cNvSpPr>
          <p:nvPr>
            <p:ph type="title"/>
          </p:nvPr>
        </p:nvSpPr>
        <p:spPr/>
        <p:txBody>
          <a:bodyPr/>
          <a:lstStyle/>
          <a:p>
            <a:r>
              <a:rPr lang="en-US" dirty="0" smtClean="0"/>
              <a:t>Library view</a:t>
            </a:r>
            <a:endParaRPr lang="en-US" dirty="0"/>
          </a:p>
        </p:txBody>
      </p:sp>
    </p:spTree>
    <p:extLst>
      <p:ext uri="{BB962C8B-B14F-4D97-AF65-F5344CB8AC3E}">
        <p14:creationId xmlns:p14="http://schemas.microsoft.com/office/powerpoint/2010/main" val="37838237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0000" lnSpcReduction="20000"/>
          </a:bodyPr>
          <a:lstStyle/>
          <a:p>
            <a:pPr marL="0" indent="0">
              <a:buNone/>
            </a:pPr>
            <a:r>
              <a:rPr lang="en-US" dirty="0"/>
              <a:t>When visiting a </a:t>
            </a:r>
            <a:r>
              <a:rPr lang="en-US" dirty="0" err="1"/>
              <a:t>ThinkQuest</a:t>
            </a:r>
            <a:r>
              <a:rPr lang="en-US" dirty="0"/>
              <a:t> Library site, a </a:t>
            </a:r>
            <a:r>
              <a:rPr lang="en-US" dirty="0" err="1"/>
              <a:t>ThinkQuest</a:t>
            </a:r>
            <a:r>
              <a:rPr lang="en-US" dirty="0"/>
              <a:t> banner will load in the upper right corner. The banner includes links to site information, Library FAQ, and other important policies and information. You can minimize or close the banner at any time.</a:t>
            </a:r>
            <a:endParaRPr lang="en-US" sz="2800" dirty="0"/>
          </a:p>
          <a:p>
            <a:pPr marL="0" indent="0">
              <a:buNone/>
            </a:pPr>
            <a:endParaRPr lang="en-US" b="1" dirty="0" smtClean="0"/>
          </a:p>
          <a:p>
            <a:pPr marL="0" indent="0">
              <a:buNone/>
            </a:pPr>
            <a:r>
              <a:rPr lang="en-US" b="1" dirty="0" smtClean="0"/>
              <a:t>Use </a:t>
            </a:r>
            <a:r>
              <a:rPr lang="en-US" b="1" dirty="0"/>
              <a:t>Restrictions</a:t>
            </a:r>
            <a:endParaRPr lang="en-US" sz="1800" dirty="0"/>
          </a:p>
          <a:p>
            <a:pPr marL="0" indent="0">
              <a:buNone/>
            </a:pPr>
            <a:r>
              <a:rPr lang="en-US" dirty="0"/>
              <a:t>Please review the following restrictions on use of </a:t>
            </a:r>
            <a:r>
              <a:rPr lang="en-US" dirty="0" err="1"/>
              <a:t>ThinkQuest</a:t>
            </a:r>
            <a:r>
              <a:rPr lang="en-US" dirty="0"/>
              <a:t> Library content:</a:t>
            </a:r>
            <a:endParaRPr lang="en-US" sz="2800" dirty="0"/>
          </a:p>
          <a:p>
            <a:pPr marL="0" lvl="0" indent="0">
              <a:buNone/>
            </a:pPr>
            <a:endParaRPr lang="en-US" b="1" dirty="0" smtClean="0"/>
          </a:p>
          <a:p>
            <a:pPr marL="0" lvl="0" indent="0">
              <a:buNone/>
            </a:pPr>
            <a:r>
              <a:rPr lang="en-US" b="1" dirty="0" smtClean="0"/>
              <a:t>Research </a:t>
            </a:r>
            <a:r>
              <a:rPr lang="en-US" b="1" dirty="0"/>
              <a:t>or Personal Education</a:t>
            </a:r>
            <a:r>
              <a:rPr lang="en-US" dirty="0"/>
              <a:t>:</a:t>
            </a:r>
            <a:endParaRPr lang="en-US" sz="2800" dirty="0"/>
          </a:p>
          <a:p>
            <a:pPr marL="411480" lvl="1" indent="0">
              <a:buNone/>
            </a:pPr>
            <a:r>
              <a:rPr lang="en-US" sz="2400" dirty="0"/>
              <a:t>You are free to use </a:t>
            </a:r>
            <a:r>
              <a:rPr lang="en-US" sz="2400" dirty="0" err="1"/>
              <a:t>ThinkQuest</a:t>
            </a:r>
            <a:r>
              <a:rPr lang="en-US" sz="2400" dirty="0"/>
              <a:t> Library sites for your own personal education or research for assignments, reports, or other learning projects. No permission or notification is required, but we remind you to cite your sources and include a reference to the site in your bibliography. You may download, copy, and use materials provided that they are for personal and non-commercial use and are not distributed. You may link to the site, and make </a:t>
            </a:r>
            <a:r>
              <a:rPr lang="en-US" sz="2400" dirty="0" err="1"/>
              <a:t>ThinkQuest</a:t>
            </a:r>
            <a:r>
              <a:rPr lang="en-US" sz="2400" dirty="0"/>
              <a:t> one of your bookmarks.</a:t>
            </a:r>
            <a:endParaRPr lang="en-US" sz="2800" dirty="0"/>
          </a:p>
          <a:p>
            <a:pPr marL="0" lvl="0" indent="0">
              <a:buNone/>
            </a:pPr>
            <a:endParaRPr lang="en-US" b="1" dirty="0" smtClean="0"/>
          </a:p>
          <a:p>
            <a:pPr marL="0" lvl="0" indent="0">
              <a:buNone/>
            </a:pPr>
            <a:r>
              <a:rPr lang="en-US" b="1" dirty="0" smtClean="0"/>
              <a:t>School </a:t>
            </a:r>
            <a:r>
              <a:rPr lang="en-US" b="1" dirty="0"/>
              <a:t>or Classroom Use</a:t>
            </a:r>
            <a:r>
              <a:rPr lang="en-US" dirty="0"/>
              <a:t>:</a:t>
            </a:r>
            <a:endParaRPr lang="en-US" sz="2800" dirty="0"/>
          </a:p>
          <a:p>
            <a:pPr marL="411480" lvl="1" indent="0">
              <a:buNone/>
            </a:pPr>
            <a:r>
              <a:rPr lang="en-US" sz="2400" dirty="0"/>
              <a:t>You may download, copy, or transmit materials in the </a:t>
            </a:r>
            <a:r>
              <a:rPr lang="en-US" sz="2400" dirty="0" err="1"/>
              <a:t>ThinkQuest</a:t>
            </a:r>
            <a:r>
              <a:rPr lang="en-US" sz="2400" dirty="0"/>
              <a:t> Library for informational and non-commercial purposes only. The material may be used in a classroom for teaching or on a school intranet, but not in any publication for profit. See the Terms of Use for more details.</a:t>
            </a:r>
            <a:endParaRPr lang="en-US" sz="2800" dirty="0"/>
          </a:p>
          <a:p>
            <a:pPr marL="411480" lvl="1" indent="0">
              <a:buNone/>
            </a:pPr>
            <a:r>
              <a:rPr lang="en-US" sz="2400" dirty="0"/>
              <a:t>If you wish to link to a </a:t>
            </a:r>
            <a:r>
              <a:rPr lang="en-US" sz="2400" dirty="0" err="1"/>
              <a:t>ThinkQuest</a:t>
            </a:r>
            <a:r>
              <a:rPr lang="en-US" sz="2400" dirty="0"/>
              <a:t> Library site from your school or classroom site, please </a:t>
            </a:r>
            <a:r>
              <a:rPr lang="en-US" sz="2400" dirty="0">
                <a:hlinkClick r:id="rId2"/>
              </a:rPr>
              <a:t>contact us</a:t>
            </a:r>
            <a:r>
              <a:rPr lang="en-US" sz="2400" dirty="0"/>
              <a:t> and select "Library Linking Notification" as the subject.</a:t>
            </a:r>
            <a:endParaRPr lang="en-US" sz="2800" dirty="0"/>
          </a:p>
          <a:p>
            <a:pPr marL="0" lvl="0" indent="0">
              <a:buNone/>
            </a:pPr>
            <a:endParaRPr lang="en-US" b="1" dirty="0" smtClean="0"/>
          </a:p>
          <a:p>
            <a:pPr marL="0" lvl="0" indent="0">
              <a:buNone/>
            </a:pPr>
            <a:r>
              <a:rPr lang="en-US" b="1" dirty="0" smtClean="0"/>
              <a:t>Publication </a:t>
            </a:r>
            <a:r>
              <a:rPr lang="en-US" b="1" dirty="0"/>
              <a:t>or Commercial Use</a:t>
            </a:r>
            <a:r>
              <a:rPr lang="en-US" dirty="0"/>
              <a:t>:</a:t>
            </a:r>
            <a:endParaRPr lang="en-US" sz="2800" dirty="0"/>
          </a:p>
          <a:p>
            <a:pPr marL="411480" lvl="1" indent="0">
              <a:buNone/>
            </a:pPr>
            <a:r>
              <a:rPr lang="en-US" sz="2400" dirty="0"/>
              <a:t>If you wish to excerpt text or images from a site for commercial use or publication outside the classroom, please review the site for original sources of the material and contact the original authors for permission. If you are unable to locate information on the original source, please contact us for assistance.</a:t>
            </a:r>
            <a:endParaRPr lang="en-US" sz="2800" dirty="0"/>
          </a:p>
          <a:p>
            <a:pPr marL="0" indent="0">
              <a:buNone/>
            </a:pPr>
            <a:endParaRPr lang="en-US" dirty="0" smtClean="0"/>
          </a:p>
          <a:p>
            <a:pPr marL="0" indent="0">
              <a:buNone/>
            </a:pPr>
            <a:r>
              <a:rPr lang="en-US" dirty="0" smtClean="0"/>
              <a:t>Commercial </a:t>
            </a:r>
            <a:r>
              <a:rPr lang="en-US" dirty="0"/>
              <a:t>organizations (for example, subscription or membership-based websites) that wish to provide their clients with a link to </a:t>
            </a:r>
            <a:r>
              <a:rPr lang="en-US" dirty="0" err="1"/>
              <a:t>ThinkQuest</a:t>
            </a:r>
            <a:r>
              <a:rPr lang="en-US" dirty="0"/>
              <a:t> sites must </a:t>
            </a:r>
            <a:r>
              <a:rPr lang="en-US" dirty="0">
                <a:hlinkClick r:id="rId2"/>
              </a:rPr>
              <a:t>contact us</a:t>
            </a:r>
            <a:r>
              <a:rPr lang="en-US" dirty="0"/>
              <a:t> and choose "Library Commercial Linking Notification" as the subject.</a:t>
            </a:r>
            <a:endParaRPr lang="en-US" sz="2800" dirty="0"/>
          </a:p>
          <a:p>
            <a:r>
              <a:rPr lang="en-US" dirty="0"/>
              <a:t> </a:t>
            </a:r>
          </a:p>
          <a:p>
            <a:endParaRPr lang="en-US" dirty="0"/>
          </a:p>
        </p:txBody>
      </p:sp>
      <p:sp>
        <p:nvSpPr>
          <p:cNvPr id="3" name="Title 2"/>
          <p:cNvSpPr>
            <a:spLocks noGrp="1"/>
          </p:cNvSpPr>
          <p:nvPr>
            <p:ph type="title"/>
          </p:nvPr>
        </p:nvSpPr>
        <p:spPr/>
        <p:txBody>
          <a:bodyPr/>
          <a:lstStyle/>
          <a:p>
            <a:r>
              <a:rPr lang="en-US" dirty="0" smtClean="0"/>
              <a:t>Additional library info</a:t>
            </a:r>
            <a:endParaRPr lang="en-US" dirty="0"/>
          </a:p>
        </p:txBody>
      </p:sp>
    </p:spTree>
    <p:extLst>
      <p:ext uri="{BB962C8B-B14F-4D97-AF65-F5344CB8AC3E}">
        <p14:creationId xmlns:p14="http://schemas.microsoft.com/office/powerpoint/2010/main" val="8862917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2-04-07 at 7.52.09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
        <p:nvSpPr>
          <p:cNvPr id="3" name="Title 2"/>
          <p:cNvSpPr>
            <a:spLocks noGrp="1"/>
          </p:cNvSpPr>
          <p:nvPr>
            <p:ph type="title"/>
          </p:nvPr>
        </p:nvSpPr>
        <p:spPr/>
        <p:txBody>
          <a:bodyPr/>
          <a:lstStyle/>
          <a:p>
            <a:r>
              <a:rPr lang="en-US" sz="4000" dirty="0" smtClean="0"/>
              <a:t>View of Competition screen</a:t>
            </a:r>
            <a:endParaRPr lang="en-US" sz="4000" dirty="0"/>
          </a:p>
        </p:txBody>
      </p:sp>
    </p:spTree>
    <p:extLst>
      <p:ext uri="{BB962C8B-B14F-4D97-AF65-F5344CB8AC3E}">
        <p14:creationId xmlns:p14="http://schemas.microsoft.com/office/powerpoint/2010/main" val="96713635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t>Competition Instructions</a:t>
            </a:r>
            <a:endParaRPr lang="en-US" sz="4000" dirty="0"/>
          </a:p>
        </p:txBody>
      </p:sp>
      <p:pic>
        <p:nvPicPr>
          <p:cNvPr id="10" name="Content Placeholder 9" descr="Screen Shot 2012-04-07 at 8.12.02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Tree>
    <p:extLst>
      <p:ext uri="{BB962C8B-B14F-4D97-AF65-F5344CB8AC3E}">
        <p14:creationId xmlns:p14="http://schemas.microsoft.com/office/powerpoint/2010/main" val="111166107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Register to Compete</a:t>
            </a:r>
            <a:endParaRPr lang="en-US" dirty="0"/>
          </a:p>
        </p:txBody>
      </p:sp>
      <p:pic>
        <p:nvPicPr>
          <p:cNvPr id="8" name="Content Placeholder 7" descr="Screen Shot 2012-04-07 at 8.13.32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Tree>
    <p:extLst>
      <p:ext uri="{BB962C8B-B14F-4D97-AF65-F5344CB8AC3E}">
        <p14:creationId xmlns:p14="http://schemas.microsoft.com/office/powerpoint/2010/main" val="76705942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err="1" smtClean="0"/>
              <a:t>ThinkQuest</a:t>
            </a:r>
            <a:r>
              <a:rPr lang="en-US" dirty="0" smtClean="0"/>
              <a:t> </a:t>
            </a:r>
            <a:r>
              <a:rPr lang="en-US" dirty="0"/>
              <a:t>was created in </a:t>
            </a:r>
            <a:r>
              <a:rPr lang="en-US" i="1" dirty="0"/>
              <a:t>1996</a:t>
            </a:r>
            <a:r>
              <a:rPr lang="en-US" dirty="0"/>
              <a:t> by Allan H. Weis under his nonprofit </a:t>
            </a:r>
            <a:r>
              <a:rPr lang="en-US" dirty="0">
                <a:hlinkClick r:id="rId2"/>
              </a:rPr>
              <a:t>Advanced Network and Services</a:t>
            </a:r>
            <a:r>
              <a:rPr lang="en-US" dirty="0"/>
              <a:t>. The service was acquired by the </a:t>
            </a:r>
            <a:r>
              <a:rPr lang="en-US" dirty="0">
                <a:hlinkClick r:id="rId3"/>
              </a:rPr>
              <a:t>Oracle Education Foundation</a:t>
            </a:r>
            <a:r>
              <a:rPr lang="en-US" dirty="0"/>
              <a:t> in 2002, which has operated the competition ever since. The Oracle Education Foundation is a nonprofit organization funded by </a:t>
            </a:r>
            <a:r>
              <a:rPr lang="en-US" i="1" dirty="0">
                <a:hlinkClick r:id="rId4"/>
              </a:rPr>
              <a:t>Oracle Corporation</a:t>
            </a:r>
            <a:r>
              <a:rPr lang="en-US" dirty="0"/>
              <a:t>.</a:t>
            </a:r>
          </a:p>
          <a:p>
            <a:endParaRPr lang="en-US" dirty="0"/>
          </a:p>
        </p:txBody>
      </p:sp>
      <p:sp>
        <p:nvSpPr>
          <p:cNvPr id="3" name="Title 2"/>
          <p:cNvSpPr>
            <a:spLocks noGrp="1"/>
          </p:cNvSpPr>
          <p:nvPr>
            <p:ph type="title"/>
          </p:nvPr>
        </p:nvSpPr>
        <p:spPr/>
        <p:txBody>
          <a:bodyPr/>
          <a:lstStyle/>
          <a:p>
            <a:r>
              <a:rPr lang="en-US" sz="4000" dirty="0" smtClean="0"/>
              <a:t>Who &amp; when was </a:t>
            </a:r>
            <a:r>
              <a:rPr lang="en-US" sz="4000" dirty="0" err="1" smtClean="0"/>
              <a:t>ThinkQuest</a:t>
            </a:r>
            <a:r>
              <a:rPr lang="en-US" sz="4000" dirty="0" smtClean="0"/>
              <a:t> created?</a:t>
            </a:r>
            <a:endParaRPr lang="en-US" sz="4000" dirty="0"/>
          </a:p>
        </p:txBody>
      </p:sp>
    </p:spTree>
    <p:extLst>
      <p:ext uri="{BB962C8B-B14F-4D97-AF65-F5344CB8AC3E}">
        <p14:creationId xmlns:p14="http://schemas.microsoft.com/office/powerpoint/2010/main" val="11454019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 can be a judge</a:t>
            </a:r>
            <a:endParaRPr lang="en-US" dirty="0"/>
          </a:p>
        </p:txBody>
      </p:sp>
      <p:pic>
        <p:nvPicPr>
          <p:cNvPr id="6" name="Content Placeholder 5" descr="Screen Shot 2012-04-07 at 8.15.19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Tree>
    <p:extLst>
      <p:ext uri="{BB962C8B-B14F-4D97-AF65-F5344CB8AC3E}">
        <p14:creationId xmlns:p14="http://schemas.microsoft.com/office/powerpoint/2010/main" val="15173336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pPr marL="0" indent="0">
              <a:buNone/>
            </a:pPr>
            <a:r>
              <a:rPr lang="en-US" b="1" dirty="0"/>
              <a:t>How to Use Help</a:t>
            </a:r>
            <a:endParaRPr lang="en-US" dirty="0"/>
          </a:p>
          <a:p>
            <a:pPr marL="0" indent="0">
              <a:buNone/>
            </a:pPr>
            <a:r>
              <a:rPr lang="en-US" dirty="0"/>
              <a:t>	</a:t>
            </a:r>
            <a:r>
              <a:rPr lang="en-US" dirty="0" smtClean="0"/>
              <a:t>There </a:t>
            </a:r>
            <a:r>
              <a:rPr lang="en-US" dirty="0"/>
              <a:t>are several ways to get help with using </a:t>
            </a:r>
            <a:r>
              <a:rPr lang="en-US" dirty="0" err="1"/>
              <a:t>ThinkQuest</a:t>
            </a:r>
            <a:r>
              <a:rPr lang="en-US" dirty="0"/>
              <a:t>:</a:t>
            </a:r>
          </a:p>
          <a:p>
            <a:pPr marL="0" indent="0">
              <a:buNone/>
            </a:pPr>
            <a:r>
              <a:rPr lang="en-US" dirty="0"/>
              <a:t> </a:t>
            </a:r>
          </a:p>
          <a:p>
            <a:pPr marL="0" lvl="0" indent="0">
              <a:buNone/>
            </a:pPr>
            <a:r>
              <a:rPr lang="en-US" b="1" dirty="0"/>
              <a:t>Online Help:</a:t>
            </a:r>
            <a:r>
              <a:rPr lang="en-US" dirty="0"/>
              <a:t> </a:t>
            </a:r>
            <a:endParaRPr lang="en-US" dirty="0" smtClean="0"/>
          </a:p>
          <a:p>
            <a:pPr marL="0" lvl="0" indent="0">
              <a:buNone/>
            </a:pPr>
            <a:r>
              <a:rPr lang="en-US" dirty="0" smtClean="0"/>
              <a:t>Click </a:t>
            </a:r>
            <a:r>
              <a:rPr lang="en-US" dirty="0"/>
              <a:t>the </a:t>
            </a:r>
            <a:r>
              <a:rPr lang="en-US" b="1" i="1" dirty="0"/>
              <a:t>Help</a:t>
            </a:r>
            <a:r>
              <a:rPr lang="en-US" dirty="0"/>
              <a:t> tab at the top of any page. By default, you are taken to the section that is most relevant to your current task (for example, if you click the </a:t>
            </a:r>
            <a:r>
              <a:rPr lang="en-US" b="1" i="1" dirty="0"/>
              <a:t>Help</a:t>
            </a:r>
            <a:r>
              <a:rPr lang="en-US" dirty="0"/>
              <a:t> tab while you are on the Project Settings page, you are automatically taken to the section about project settings). You can also use the search field at the top of the page to locate information on a specific topic, or browse the menu of topics on the left side of the page.</a:t>
            </a:r>
          </a:p>
          <a:p>
            <a:pPr marL="0" lvl="0" indent="0">
              <a:buNone/>
            </a:pPr>
            <a:endParaRPr lang="en-US" b="1" dirty="0" smtClean="0"/>
          </a:p>
          <a:p>
            <a:pPr marL="0" lvl="0" indent="0">
              <a:buNone/>
            </a:pPr>
            <a:r>
              <a:rPr lang="en-US" b="1" dirty="0" smtClean="0"/>
              <a:t>Forums</a:t>
            </a:r>
            <a:r>
              <a:rPr lang="en-US" dirty="0" smtClean="0"/>
              <a:t> </a:t>
            </a:r>
          </a:p>
          <a:p>
            <a:pPr marL="0" lvl="0" indent="0">
              <a:buNone/>
            </a:pPr>
            <a:r>
              <a:rPr lang="en-US" dirty="0" smtClean="0"/>
              <a:t>(</a:t>
            </a:r>
            <a:r>
              <a:rPr lang="en-US" dirty="0"/>
              <a:t>only available to </a:t>
            </a:r>
            <a:r>
              <a:rPr lang="en-US" dirty="0" err="1"/>
              <a:t>ThinkQuest</a:t>
            </a:r>
            <a:r>
              <a:rPr lang="en-US" dirty="0"/>
              <a:t> Projects members): If you can't find the answer to your question, post it in the forums. You can also contribute answers to fellow members' questions. To access the forums for a particular topic, navigate to the topic within Help and click </a:t>
            </a:r>
            <a:r>
              <a:rPr lang="en-US" b="1" i="1" dirty="0"/>
              <a:t>Ask a Question</a:t>
            </a:r>
            <a:r>
              <a:rPr lang="en-US" dirty="0"/>
              <a:t>.</a:t>
            </a:r>
          </a:p>
          <a:p>
            <a:pPr marL="0" lvl="0" indent="0">
              <a:buNone/>
            </a:pPr>
            <a:r>
              <a:rPr lang="en-US" dirty="0"/>
              <a:t> </a:t>
            </a:r>
            <a:endParaRPr lang="en-US" dirty="0" smtClean="0"/>
          </a:p>
          <a:p>
            <a:pPr marL="0" lvl="0" indent="0">
              <a:buNone/>
            </a:pPr>
            <a:r>
              <a:rPr lang="en-US" b="1" dirty="0" smtClean="0"/>
              <a:t>Contact </a:t>
            </a:r>
            <a:r>
              <a:rPr lang="en-US" b="1" dirty="0"/>
              <a:t>Us:</a:t>
            </a:r>
            <a:r>
              <a:rPr lang="en-US" dirty="0"/>
              <a:t> </a:t>
            </a:r>
            <a:endParaRPr lang="en-US" dirty="0" smtClean="0"/>
          </a:p>
          <a:p>
            <a:pPr marL="0" lvl="0" indent="0">
              <a:buNone/>
            </a:pPr>
            <a:r>
              <a:rPr lang="en-US" dirty="0" smtClean="0"/>
              <a:t>If </a:t>
            </a:r>
            <a:r>
              <a:rPr lang="en-US" dirty="0"/>
              <a:t>you can't find the answer to your question in Help or the forums, you can always contact us for support. Click the </a:t>
            </a:r>
            <a:r>
              <a:rPr lang="en-US" b="1" i="1" dirty="0"/>
              <a:t>Contact Us</a:t>
            </a:r>
            <a:r>
              <a:rPr lang="en-US" dirty="0"/>
              <a:t> link at the bottom of the Help menu.</a:t>
            </a:r>
          </a:p>
          <a:p>
            <a:endParaRPr lang="en-US" dirty="0"/>
          </a:p>
        </p:txBody>
      </p:sp>
      <p:sp>
        <p:nvSpPr>
          <p:cNvPr id="3" name="Title 2"/>
          <p:cNvSpPr>
            <a:spLocks noGrp="1"/>
          </p:cNvSpPr>
          <p:nvPr>
            <p:ph type="title"/>
          </p:nvPr>
        </p:nvSpPr>
        <p:spPr/>
        <p:txBody>
          <a:bodyPr/>
          <a:lstStyle/>
          <a:p>
            <a:r>
              <a:rPr lang="en-US" dirty="0" smtClean="0"/>
              <a:t>Help Tab</a:t>
            </a:r>
            <a:endParaRPr lang="en-US" dirty="0"/>
          </a:p>
        </p:txBody>
      </p:sp>
    </p:spTree>
    <p:extLst>
      <p:ext uri="{BB962C8B-B14F-4D97-AF65-F5344CB8AC3E}">
        <p14:creationId xmlns:p14="http://schemas.microsoft.com/office/powerpoint/2010/main" val="243778829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View of help screen</a:t>
            </a:r>
            <a:endParaRPr lang="en-US" dirty="0"/>
          </a:p>
        </p:txBody>
      </p:sp>
      <p:pic>
        <p:nvPicPr>
          <p:cNvPr id="14" name="Content Placeholder 13" descr="Screen Shot 2012-04-07 at 7.54.48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Tree>
    <p:extLst>
      <p:ext uri="{BB962C8B-B14F-4D97-AF65-F5344CB8AC3E}">
        <p14:creationId xmlns:p14="http://schemas.microsoft.com/office/powerpoint/2010/main" val="11024240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2-04-07 at 8.00.55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p:pic>
      <p:sp>
        <p:nvSpPr>
          <p:cNvPr id="3" name="Title 2"/>
          <p:cNvSpPr>
            <a:spLocks noGrp="1"/>
          </p:cNvSpPr>
          <p:nvPr>
            <p:ph type="title"/>
          </p:nvPr>
        </p:nvSpPr>
        <p:spPr/>
        <p:txBody>
          <a:bodyPr/>
          <a:lstStyle/>
          <a:p>
            <a:r>
              <a:rPr lang="en-US" sz="4000" dirty="0" smtClean="0"/>
              <a:t>What is the Oracle Foundation</a:t>
            </a:r>
            <a:endParaRPr lang="en-US" sz="4000" dirty="0"/>
          </a:p>
        </p:txBody>
      </p:sp>
    </p:spTree>
    <p:extLst>
      <p:ext uri="{BB962C8B-B14F-4D97-AF65-F5344CB8AC3E}">
        <p14:creationId xmlns:p14="http://schemas.microsoft.com/office/powerpoint/2010/main" val="134309822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2-04-07 at 7.21.38 PM.png"/>
          <p:cNvPicPr>
            <a:picLocks noGrp="1" noChangeAspect="1"/>
          </p:cNvPicPr>
          <p:nvPr>
            <p:ph idx="1"/>
          </p:nvPr>
        </p:nvPicPr>
        <p:blipFill>
          <a:blip r:embed="rId2" cstate="print">
            <a:extLst>
              <a:ext uri="{28A0092B-C50C-407E-A947-70E740481C1C}">
                <a14:useLocalDpi xmlns:a14="http://schemas.microsoft.com/office/drawing/2010/main" val="0"/>
              </a:ext>
            </a:extLst>
          </a:blip>
          <a:srcRect t="5501" b="5501"/>
          <a:stretch>
            <a:fillRect/>
          </a:stretch>
        </p:blipFill>
        <p:spPr>
          <a:xfrm>
            <a:off x="848651" y="2248347"/>
            <a:ext cx="7745505" cy="3877815"/>
          </a:xfrm>
        </p:spPr>
      </p:pic>
      <p:sp>
        <p:nvSpPr>
          <p:cNvPr id="3" name="Title 2"/>
          <p:cNvSpPr>
            <a:spLocks noGrp="1"/>
          </p:cNvSpPr>
          <p:nvPr>
            <p:ph type="title"/>
          </p:nvPr>
        </p:nvSpPr>
        <p:spPr/>
        <p:txBody>
          <a:bodyPr/>
          <a:lstStyle/>
          <a:p>
            <a:r>
              <a:rPr lang="en-US" sz="4000" dirty="0" smtClean="0"/>
              <a:t>What does </a:t>
            </a:r>
            <a:r>
              <a:rPr lang="en-US" sz="4000" dirty="0" err="1"/>
              <a:t>T</a:t>
            </a:r>
            <a:r>
              <a:rPr lang="en-US" sz="4000" dirty="0" err="1" smtClean="0"/>
              <a:t>hinkQuest</a:t>
            </a:r>
            <a:r>
              <a:rPr lang="en-US" sz="4000" dirty="0" smtClean="0"/>
              <a:t> look like?</a:t>
            </a:r>
            <a:endParaRPr lang="en-US" sz="4000" dirty="0"/>
          </a:p>
        </p:txBody>
      </p:sp>
    </p:spTree>
    <p:extLst>
      <p:ext uri="{BB962C8B-B14F-4D97-AF65-F5344CB8AC3E}">
        <p14:creationId xmlns:p14="http://schemas.microsoft.com/office/powerpoint/2010/main" val="11316685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pPr marL="0" indent="0">
              <a:buNone/>
            </a:pPr>
            <a:r>
              <a:rPr lang="en-US" dirty="0" err="1" smtClean="0"/>
              <a:t>ThinkQuest</a:t>
            </a:r>
            <a:r>
              <a:rPr lang="en-US" dirty="0" smtClean="0"/>
              <a:t> </a:t>
            </a:r>
            <a:r>
              <a:rPr lang="en-US" dirty="0"/>
              <a:t>is an online learning platform that helps students develop important 21st century skills, including communication, critical thinking, and technology skills. </a:t>
            </a:r>
            <a:endParaRPr lang="en-US" dirty="0" smtClean="0"/>
          </a:p>
          <a:p>
            <a:pPr marL="0" indent="0">
              <a:buNone/>
            </a:pPr>
            <a:endParaRPr lang="en-US" dirty="0"/>
          </a:p>
          <a:p>
            <a:pPr marL="0" indent="0">
              <a:buNone/>
            </a:pPr>
            <a:r>
              <a:rPr lang="en-US" dirty="0" smtClean="0"/>
              <a:t>It </a:t>
            </a:r>
            <a:r>
              <a:rPr lang="en-US" dirty="0"/>
              <a:t>includes: </a:t>
            </a:r>
          </a:p>
          <a:p>
            <a:pPr marL="0" indent="0">
              <a:buNone/>
            </a:pPr>
            <a:r>
              <a:rPr lang="en-US" dirty="0" err="1" smtClean="0"/>
              <a:t>ThinkQuest</a:t>
            </a:r>
            <a:r>
              <a:rPr lang="en-US" dirty="0" smtClean="0"/>
              <a:t> </a:t>
            </a:r>
            <a:r>
              <a:rPr lang="en-US" dirty="0"/>
              <a:t>Projects: </a:t>
            </a:r>
            <a:endParaRPr lang="en-US" dirty="0" smtClean="0"/>
          </a:p>
          <a:p>
            <a:pPr marL="0" indent="0">
              <a:buNone/>
            </a:pPr>
            <a:r>
              <a:rPr lang="en-US" dirty="0"/>
              <a:t>	</a:t>
            </a:r>
            <a:r>
              <a:rPr lang="en-US" dirty="0" smtClean="0"/>
              <a:t>A </a:t>
            </a:r>
            <a:r>
              <a:rPr lang="en-US" dirty="0"/>
              <a:t>project environment that supports collaborative </a:t>
            </a:r>
            <a:r>
              <a:rPr lang="en-US" dirty="0" smtClean="0"/>
              <a:t>learning</a:t>
            </a:r>
          </a:p>
          <a:p>
            <a:pPr marL="0" indent="0">
              <a:buNone/>
            </a:pPr>
            <a:endParaRPr lang="en-US" dirty="0"/>
          </a:p>
          <a:p>
            <a:pPr marL="0" lvl="0" indent="0">
              <a:buNone/>
            </a:pPr>
            <a:r>
              <a:rPr lang="en-US" dirty="0" err="1"/>
              <a:t>ThinkQuest</a:t>
            </a:r>
            <a:r>
              <a:rPr lang="en-US" dirty="0"/>
              <a:t> Competition: </a:t>
            </a:r>
            <a:endParaRPr lang="en-US" dirty="0" smtClean="0"/>
          </a:p>
          <a:p>
            <a:pPr marL="0" lvl="0" indent="0">
              <a:buNone/>
            </a:pPr>
            <a:r>
              <a:rPr lang="en-US" dirty="0"/>
              <a:t>	</a:t>
            </a:r>
            <a:r>
              <a:rPr lang="en-US" dirty="0" smtClean="0"/>
              <a:t>Technology </a:t>
            </a:r>
            <a:r>
              <a:rPr lang="en-US" dirty="0"/>
              <a:t>competitions that challenge students to solve real-world </a:t>
            </a:r>
            <a:r>
              <a:rPr lang="en-US" dirty="0" smtClean="0"/>
              <a:t>problems</a:t>
            </a:r>
          </a:p>
          <a:p>
            <a:pPr marL="0" lvl="0" indent="0">
              <a:buNone/>
            </a:pPr>
            <a:endParaRPr lang="en-US" dirty="0"/>
          </a:p>
          <a:p>
            <a:pPr marL="0" lvl="0" indent="0">
              <a:buNone/>
            </a:pPr>
            <a:r>
              <a:rPr lang="en-US" dirty="0" err="1"/>
              <a:t>ThinkQuest</a:t>
            </a:r>
            <a:r>
              <a:rPr lang="en-US" dirty="0"/>
              <a:t> Library: </a:t>
            </a:r>
            <a:endParaRPr lang="en-US" dirty="0" smtClean="0"/>
          </a:p>
          <a:p>
            <a:pPr marL="0" lvl="0" indent="0">
              <a:buNone/>
            </a:pPr>
            <a:r>
              <a:rPr lang="en-US" dirty="0"/>
              <a:t>	</a:t>
            </a:r>
            <a:r>
              <a:rPr lang="en-US" dirty="0" smtClean="0"/>
              <a:t>The </a:t>
            </a:r>
            <a:r>
              <a:rPr lang="en-US" dirty="0"/>
              <a:t>world's largest online repository of student-developed learning projects, visited by millions of web learners each </a:t>
            </a:r>
            <a:r>
              <a:rPr lang="en-US" dirty="0" smtClean="0"/>
              <a:t>month</a:t>
            </a:r>
          </a:p>
          <a:p>
            <a:pPr marL="0" lvl="0" indent="0">
              <a:buNone/>
            </a:pPr>
            <a:endParaRPr lang="en-US" dirty="0"/>
          </a:p>
          <a:p>
            <a:pPr marL="0" lvl="0" indent="0">
              <a:buNone/>
            </a:pPr>
            <a:r>
              <a:rPr lang="en-US" dirty="0">
                <a:hlinkClick r:id="rId2"/>
              </a:rPr>
              <a:t>ThinkQuest Professional Development</a:t>
            </a:r>
            <a:r>
              <a:rPr lang="en-US" dirty="0"/>
              <a:t>: </a:t>
            </a:r>
            <a:endParaRPr lang="en-US" dirty="0" smtClean="0"/>
          </a:p>
          <a:p>
            <a:pPr marL="0" lvl="0" indent="0">
              <a:buNone/>
            </a:pPr>
            <a:r>
              <a:rPr lang="en-US" dirty="0"/>
              <a:t>	</a:t>
            </a:r>
            <a:r>
              <a:rPr lang="en-US" dirty="0" smtClean="0"/>
              <a:t>Professional </a:t>
            </a:r>
            <a:r>
              <a:rPr lang="en-US" dirty="0"/>
              <a:t>development for </a:t>
            </a:r>
            <a:r>
              <a:rPr lang="en-US" dirty="0" smtClean="0"/>
              <a:t>educators</a:t>
            </a:r>
            <a:r>
              <a:rPr lang="en-US" dirty="0"/>
              <a:t> </a:t>
            </a:r>
            <a:endParaRPr lang="en-US" dirty="0" smtClean="0"/>
          </a:p>
          <a:p>
            <a:pPr marL="0" lvl="0" indent="0">
              <a:buNone/>
            </a:pPr>
            <a:endParaRPr lang="en-US" dirty="0"/>
          </a:p>
          <a:p>
            <a:pPr marL="0" indent="0">
              <a:buNone/>
            </a:pPr>
            <a:r>
              <a:rPr lang="en-US" dirty="0"/>
              <a:t>The Oracle Education Foundation (OEF) provides </a:t>
            </a:r>
            <a:r>
              <a:rPr lang="en-US" dirty="0" err="1"/>
              <a:t>ThinkQuest</a:t>
            </a:r>
            <a:r>
              <a:rPr lang="en-US" dirty="0"/>
              <a:t> as a free service to K-12 schools globally. No advertising or spam is allowed (learn more about OEF).</a:t>
            </a:r>
          </a:p>
          <a:p>
            <a:pPr marL="0" indent="0">
              <a:buNone/>
            </a:pPr>
            <a:endParaRPr lang="en-US" dirty="0"/>
          </a:p>
        </p:txBody>
      </p:sp>
      <p:sp>
        <p:nvSpPr>
          <p:cNvPr id="3" name="Title 2"/>
          <p:cNvSpPr>
            <a:spLocks noGrp="1"/>
          </p:cNvSpPr>
          <p:nvPr>
            <p:ph type="title"/>
          </p:nvPr>
        </p:nvSpPr>
        <p:spPr/>
        <p:txBody>
          <a:bodyPr/>
          <a:lstStyle/>
          <a:p>
            <a:r>
              <a:rPr lang="en-US" dirty="0" smtClean="0"/>
              <a:t>What is </a:t>
            </a:r>
            <a:r>
              <a:rPr lang="en-US" dirty="0" err="1" smtClean="0"/>
              <a:t>ThinkQuest</a:t>
            </a:r>
            <a:r>
              <a:rPr lang="en-US" dirty="0" smtClean="0"/>
              <a:t>?</a:t>
            </a:r>
            <a:endParaRPr lang="en-US" dirty="0"/>
          </a:p>
        </p:txBody>
      </p:sp>
    </p:spTree>
    <p:extLst>
      <p:ext uri="{BB962C8B-B14F-4D97-AF65-F5344CB8AC3E}">
        <p14:creationId xmlns:p14="http://schemas.microsoft.com/office/powerpoint/2010/main" val="176850280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lvl="0" indent="0">
              <a:buNone/>
            </a:pPr>
            <a:r>
              <a:rPr lang="en-US" dirty="0" smtClean="0"/>
              <a:t>All </a:t>
            </a:r>
            <a:r>
              <a:rPr lang="en-US" dirty="0"/>
              <a:t>of the websites were created by young people from around the world</a:t>
            </a:r>
            <a:r>
              <a:rPr lang="en-US" dirty="0" smtClean="0"/>
              <a:t>.</a:t>
            </a:r>
          </a:p>
          <a:p>
            <a:pPr marL="0" lvl="0" indent="0">
              <a:buNone/>
            </a:pPr>
            <a:endParaRPr lang="en-US" dirty="0"/>
          </a:p>
          <a:p>
            <a:pPr marL="0" lvl="0" indent="0">
              <a:buNone/>
            </a:pPr>
            <a:r>
              <a:rPr lang="en-US" dirty="0"/>
              <a:t>Websites are organized into educational categories, including Books &amp; Literature, History &amp; Government, and Science &amp; Technology. In addition, content that is inappropriate or commercial in nature is prohibited</a:t>
            </a:r>
            <a:r>
              <a:rPr lang="en-US" dirty="0" smtClean="0"/>
              <a:t>.</a:t>
            </a:r>
          </a:p>
          <a:p>
            <a:pPr marL="0" lvl="0" indent="0">
              <a:buNone/>
            </a:pPr>
            <a:endParaRPr lang="en-US" dirty="0"/>
          </a:p>
          <a:p>
            <a:pPr marL="0" lvl="0" indent="0">
              <a:buNone/>
            </a:pPr>
            <a:r>
              <a:rPr lang="en-US" dirty="0"/>
              <a:t>Teachers and students can use the </a:t>
            </a:r>
            <a:r>
              <a:rPr lang="en-US" dirty="0" err="1"/>
              <a:t>ThinkQuest</a:t>
            </a:r>
            <a:r>
              <a:rPr lang="en-US" dirty="0"/>
              <a:t> Library </a:t>
            </a:r>
            <a:r>
              <a:rPr lang="en-US" dirty="0" smtClean="0"/>
              <a:t>for </a:t>
            </a:r>
            <a:r>
              <a:rPr lang="en-US" dirty="0"/>
              <a:t>school projects, assignments, or personal research. Many sites include lesson plans, multimedia resources, and educational games and activities.</a:t>
            </a:r>
          </a:p>
          <a:p>
            <a:endParaRPr lang="en-US" dirty="0"/>
          </a:p>
        </p:txBody>
      </p:sp>
      <p:sp>
        <p:nvSpPr>
          <p:cNvPr id="3" name="Title 2"/>
          <p:cNvSpPr>
            <a:spLocks noGrp="1"/>
          </p:cNvSpPr>
          <p:nvPr>
            <p:ph type="title"/>
          </p:nvPr>
        </p:nvSpPr>
        <p:spPr/>
        <p:txBody>
          <a:bodyPr/>
          <a:lstStyle/>
          <a:p>
            <a:r>
              <a:rPr lang="en-US" dirty="0" smtClean="0"/>
              <a:t>Why use </a:t>
            </a:r>
            <a:r>
              <a:rPr lang="en-US" dirty="0" err="1" smtClean="0"/>
              <a:t>ThinkQuest</a:t>
            </a:r>
            <a:r>
              <a:rPr lang="en-US" dirty="0" smtClean="0"/>
              <a:t>?</a:t>
            </a:r>
            <a:endParaRPr lang="en-US" dirty="0"/>
          </a:p>
        </p:txBody>
      </p:sp>
    </p:spTree>
    <p:extLst>
      <p:ext uri="{BB962C8B-B14F-4D97-AF65-F5344CB8AC3E}">
        <p14:creationId xmlns:p14="http://schemas.microsoft.com/office/powerpoint/2010/main" val="358036236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marL="0" indent="0">
              <a:buNone/>
            </a:pPr>
            <a:r>
              <a:rPr lang="en-US" b="1" dirty="0"/>
              <a:t>What do students and teachers gain by participating in the </a:t>
            </a:r>
            <a:r>
              <a:rPr lang="en-US" b="1" dirty="0" err="1"/>
              <a:t>ThinkQuest</a:t>
            </a:r>
            <a:r>
              <a:rPr lang="en-US" b="1" dirty="0"/>
              <a:t> International Competition</a:t>
            </a:r>
            <a:r>
              <a:rPr lang="en-US" b="1" dirty="0" smtClean="0"/>
              <a:t>?</a:t>
            </a:r>
          </a:p>
          <a:p>
            <a:pPr marL="0" indent="0">
              <a:buNone/>
            </a:pPr>
            <a:endParaRPr lang="en-US" dirty="0"/>
          </a:p>
          <a:p>
            <a:pPr marL="0" lvl="0" indent="0">
              <a:buNone/>
            </a:pPr>
            <a:r>
              <a:rPr lang="en-US" dirty="0"/>
              <a:t>Experience participating in a highly structured, hands-on learning project that challenges students to apply critical thinking, communication, and technology skills as they solve a real-world problem</a:t>
            </a:r>
            <a:r>
              <a:rPr lang="en-US" dirty="0" smtClean="0"/>
              <a:t>.</a:t>
            </a:r>
          </a:p>
          <a:p>
            <a:pPr marL="0" lvl="0" indent="0">
              <a:buNone/>
            </a:pPr>
            <a:endParaRPr lang="en-US" dirty="0"/>
          </a:p>
          <a:p>
            <a:pPr marL="0" lvl="0" indent="0">
              <a:buNone/>
            </a:pPr>
            <a:r>
              <a:rPr lang="en-US" dirty="0"/>
              <a:t>A fun and engaging learning opportunity that helps students hone important 21st century skills. Learn more about 21st century </a:t>
            </a:r>
            <a:r>
              <a:rPr lang="en-US" dirty="0" smtClean="0"/>
              <a:t>skills</a:t>
            </a:r>
          </a:p>
          <a:p>
            <a:pPr marL="0" lvl="0" indent="0">
              <a:buNone/>
            </a:pPr>
            <a:endParaRPr lang="en-US" dirty="0"/>
          </a:p>
          <a:p>
            <a:pPr marL="0" lvl="0" indent="0">
              <a:buNone/>
            </a:pPr>
            <a:r>
              <a:rPr lang="en-US" dirty="0"/>
              <a:t>The chance for students to present a solution to a problem in a unique and innovative way, using their choice of technology</a:t>
            </a:r>
            <a:r>
              <a:rPr lang="en-US" dirty="0" smtClean="0"/>
              <a:t>.</a:t>
            </a:r>
          </a:p>
          <a:p>
            <a:pPr marL="0" lvl="0" indent="0">
              <a:buNone/>
            </a:pPr>
            <a:endParaRPr lang="en-US" dirty="0"/>
          </a:p>
          <a:p>
            <a:pPr marL="0" lvl="0" indent="0">
              <a:buNone/>
            </a:pPr>
            <a:r>
              <a:rPr lang="en-US" dirty="0"/>
              <a:t>Access to a friendly step-by-step tutorial to help students best apply their critical thinking, communication, and technology skills as they develop their entries</a:t>
            </a:r>
            <a:r>
              <a:rPr lang="en-US" dirty="0" smtClean="0"/>
              <a:t>.</a:t>
            </a:r>
          </a:p>
          <a:p>
            <a:pPr marL="0" lvl="0" indent="0">
              <a:buNone/>
            </a:pPr>
            <a:endParaRPr lang="en-US" dirty="0"/>
          </a:p>
          <a:p>
            <a:pPr marL="0" lvl="0" indent="0">
              <a:buNone/>
            </a:pPr>
            <a:r>
              <a:rPr lang="en-US" dirty="0"/>
              <a:t>The chance for students/teachers to compete against their peers from all over the world</a:t>
            </a:r>
            <a:r>
              <a:rPr lang="en-US" dirty="0" smtClean="0"/>
              <a:t>.</a:t>
            </a:r>
          </a:p>
          <a:p>
            <a:pPr marL="0" lvl="0" indent="0">
              <a:buNone/>
            </a:pPr>
            <a:endParaRPr lang="en-US" dirty="0"/>
          </a:p>
          <a:p>
            <a:pPr marL="0" lvl="0" indent="0">
              <a:buNone/>
            </a:pPr>
            <a:r>
              <a:rPr lang="en-US" dirty="0"/>
              <a:t>The chance for students/teachers to meet and collaborate with their peers in other schools, states, or countries</a:t>
            </a:r>
            <a:r>
              <a:rPr lang="en-US" dirty="0" smtClean="0"/>
              <a:t>.</a:t>
            </a:r>
          </a:p>
          <a:p>
            <a:pPr marL="0" lvl="0" indent="0">
              <a:buNone/>
            </a:pPr>
            <a:endParaRPr lang="en-US" dirty="0"/>
          </a:p>
          <a:p>
            <a:pPr marL="0" lvl="0" indent="0">
              <a:buNone/>
            </a:pPr>
            <a:r>
              <a:rPr lang="en-US" dirty="0"/>
              <a:t>Resources and information to help students be successful in the competition will be made available upon the launch of the competition.</a:t>
            </a:r>
          </a:p>
          <a:p>
            <a:endParaRPr lang="en-US" dirty="0"/>
          </a:p>
        </p:txBody>
      </p:sp>
      <p:sp>
        <p:nvSpPr>
          <p:cNvPr id="3" name="Title 2"/>
          <p:cNvSpPr>
            <a:spLocks noGrp="1"/>
          </p:cNvSpPr>
          <p:nvPr>
            <p:ph type="title"/>
          </p:nvPr>
        </p:nvSpPr>
        <p:spPr/>
        <p:txBody>
          <a:bodyPr/>
          <a:lstStyle/>
          <a:p>
            <a:r>
              <a:rPr lang="en-US" sz="4000" dirty="0" smtClean="0"/>
              <a:t>International Competition</a:t>
            </a:r>
            <a:endParaRPr lang="en-US" sz="4000" dirty="0"/>
          </a:p>
        </p:txBody>
      </p:sp>
    </p:spTree>
    <p:extLst>
      <p:ext uri="{BB962C8B-B14F-4D97-AF65-F5344CB8AC3E}">
        <p14:creationId xmlns:p14="http://schemas.microsoft.com/office/powerpoint/2010/main" val="305397140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buNone/>
            </a:pPr>
            <a:r>
              <a:rPr lang="en-US" sz="1100" b="1" dirty="0"/>
              <a:t>21st Century Skills</a:t>
            </a:r>
            <a:endParaRPr lang="en-US" sz="1100" dirty="0"/>
          </a:p>
          <a:p>
            <a:pPr marL="0" indent="0">
              <a:buNone/>
            </a:pPr>
            <a:endParaRPr lang="en-US" sz="1100" dirty="0" smtClean="0"/>
          </a:p>
          <a:p>
            <a:pPr marL="0" indent="0">
              <a:buNone/>
            </a:pPr>
            <a:r>
              <a:rPr lang="en-US" sz="1100" dirty="0" smtClean="0"/>
              <a:t>Our </a:t>
            </a:r>
            <a:r>
              <a:rPr lang="en-US" sz="1100" dirty="0"/>
              <a:t>global society has become much more reliant on creative thinking, innovation, and new technology. Employers in the 21st century need employees armed with the knowledge and skills that will enable them to be successful in this society. </a:t>
            </a:r>
          </a:p>
          <a:p>
            <a:pPr marL="0" indent="0">
              <a:buNone/>
            </a:pPr>
            <a:endParaRPr lang="en-US" sz="1100" dirty="0"/>
          </a:p>
          <a:p>
            <a:pPr marL="0" indent="0">
              <a:buNone/>
            </a:pPr>
            <a:r>
              <a:rPr lang="en-US" sz="1100" dirty="0" smtClean="0"/>
              <a:t>The </a:t>
            </a:r>
            <a:r>
              <a:rPr lang="en-US" sz="1100" dirty="0"/>
              <a:t>Oracle Education Foundation has identified seven core skills that students need to develop to be successful in the 21st century. By participating in </a:t>
            </a:r>
            <a:r>
              <a:rPr lang="en-US" sz="1100" dirty="0" err="1"/>
              <a:t>ThinkQuest</a:t>
            </a:r>
            <a:r>
              <a:rPr lang="en-US" sz="1100" dirty="0"/>
              <a:t>, students will develop each of these important skills:</a:t>
            </a:r>
          </a:p>
          <a:p>
            <a:pPr marL="0" lvl="0" indent="0">
              <a:buNone/>
            </a:pPr>
            <a:endParaRPr lang="en-US" sz="1100" dirty="0"/>
          </a:p>
          <a:p>
            <a:pPr marL="0" lvl="0" indent="0">
              <a:buNone/>
            </a:pPr>
            <a:r>
              <a:rPr lang="en-US" sz="1100" b="1" dirty="0" smtClean="0"/>
              <a:t>Critical </a:t>
            </a:r>
            <a:r>
              <a:rPr lang="en-US" sz="1100" b="1" dirty="0"/>
              <a:t>thinking: </a:t>
            </a:r>
            <a:r>
              <a:rPr lang="en-US" sz="1100" dirty="0"/>
              <a:t>Ability to use multiple perspectives to analyze an issue or problem, create an intervention plan, and evaluate the results of the intervention</a:t>
            </a:r>
          </a:p>
          <a:p>
            <a:pPr lvl="0"/>
            <a:r>
              <a:rPr lang="en-US" sz="1100" b="1" dirty="0"/>
              <a:t>Creativity:</a:t>
            </a:r>
            <a:r>
              <a:rPr lang="en-US" sz="1100" dirty="0"/>
              <a:t> Ability to demonstrate the process of generating new ideas or concepts</a:t>
            </a:r>
          </a:p>
          <a:p>
            <a:pPr lvl="0"/>
            <a:r>
              <a:rPr lang="en-US" sz="1100" b="1" dirty="0"/>
              <a:t>Teamwork:</a:t>
            </a:r>
            <a:r>
              <a:rPr lang="en-US" sz="1100" dirty="0"/>
              <a:t> Ability to work cooperatively with others to achieve a shared goal</a:t>
            </a:r>
          </a:p>
          <a:p>
            <a:pPr lvl="0"/>
            <a:r>
              <a:rPr lang="en-US" sz="1100" b="1" dirty="0"/>
              <a:t>Cross-cultural understanding</a:t>
            </a:r>
            <a:r>
              <a:rPr lang="en-US" sz="1100" dirty="0"/>
              <a:t>: Ability to recognize and correctly react to people or situations that are open to misunderstanding due to cultural differences</a:t>
            </a:r>
          </a:p>
          <a:p>
            <a:pPr lvl="0"/>
            <a:r>
              <a:rPr lang="en-US" sz="1100" b="1" dirty="0"/>
              <a:t>Communication</a:t>
            </a:r>
            <a:r>
              <a:rPr lang="en-US" sz="1100" dirty="0"/>
              <a:t>: Ability to demonstrate the process of exchanging information and ideas</a:t>
            </a:r>
          </a:p>
          <a:p>
            <a:pPr lvl="0"/>
            <a:r>
              <a:rPr lang="en-US" sz="1100" b="1" dirty="0"/>
              <a:t>Technology</a:t>
            </a:r>
            <a:r>
              <a:rPr lang="en-US" sz="1100" dirty="0"/>
              <a:t>: Ability to use a range of technologies to create, store, analyze, and transmit information</a:t>
            </a:r>
          </a:p>
          <a:p>
            <a:pPr lvl="0"/>
            <a:r>
              <a:rPr lang="en-US" sz="1100" b="1" dirty="0"/>
              <a:t>Self-direction</a:t>
            </a:r>
            <a:r>
              <a:rPr lang="en-US" sz="1100" dirty="0"/>
              <a:t>: Ability to demonstrate work behavior characterized as self-starting and proactive</a:t>
            </a:r>
          </a:p>
          <a:p>
            <a:r>
              <a:rPr lang="en-US" sz="1100" dirty="0"/>
              <a:t> </a:t>
            </a:r>
          </a:p>
          <a:p>
            <a:r>
              <a:rPr lang="en-US" sz="1100" dirty="0"/>
              <a:t>For information on using </a:t>
            </a:r>
            <a:r>
              <a:rPr lang="en-US" sz="1100" dirty="0" err="1"/>
              <a:t>ThinkQuest</a:t>
            </a:r>
            <a:r>
              <a:rPr lang="en-US" sz="1100" dirty="0"/>
              <a:t> Projects to develop students' 21st century skills, visit the </a:t>
            </a:r>
            <a:r>
              <a:rPr lang="en-US" sz="1100" dirty="0">
                <a:hlinkClick r:id="rId2"/>
              </a:rPr>
              <a:t>Project Setup</a:t>
            </a:r>
            <a:r>
              <a:rPr lang="en-US" sz="1100" dirty="0"/>
              <a:t> section.</a:t>
            </a:r>
          </a:p>
          <a:p>
            <a:endParaRPr lang="en-US" sz="1100" dirty="0"/>
          </a:p>
        </p:txBody>
      </p:sp>
      <p:sp>
        <p:nvSpPr>
          <p:cNvPr id="3" name="Title 2"/>
          <p:cNvSpPr>
            <a:spLocks noGrp="1"/>
          </p:cNvSpPr>
          <p:nvPr>
            <p:ph type="title"/>
          </p:nvPr>
        </p:nvSpPr>
        <p:spPr/>
        <p:txBody>
          <a:bodyPr/>
          <a:lstStyle/>
          <a:p>
            <a:r>
              <a:rPr lang="en-US" sz="4000" dirty="0" smtClean="0"/>
              <a:t>Benefits of using </a:t>
            </a:r>
            <a:r>
              <a:rPr lang="en-US" sz="4000" dirty="0" err="1" smtClean="0"/>
              <a:t>ThinkQuest</a:t>
            </a:r>
            <a:endParaRPr lang="en-US" sz="4000" dirty="0"/>
          </a:p>
        </p:txBody>
      </p:sp>
    </p:spTree>
    <p:extLst>
      <p:ext uri="{BB962C8B-B14F-4D97-AF65-F5344CB8AC3E}">
        <p14:creationId xmlns:p14="http://schemas.microsoft.com/office/powerpoint/2010/main" val="350479878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Enroll your school</a:t>
            </a:r>
          </a:p>
          <a:p>
            <a:r>
              <a:rPr lang="en-US" dirty="0" smtClean="0"/>
              <a:t>Explore school settings</a:t>
            </a:r>
          </a:p>
          <a:p>
            <a:r>
              <a:rPr lang="en-US" dirty="0" smtClean="0"/>
              <a:t>Create accounts</a:t>
            </a:r>
          </a:p>
          <a:p>
            <a:r>
              <a:rPr lang="en-US" dirty="0" smtClean="0"/>
              <a:t>Create a student list</a:t>
            </a:r>
          </a:p>
          <a:p>
            <a:r>
              <a:rPr lang="en-US" dirty="0" smtClean="0"/>
              <a:t>Students first personal page</a:t>
            </a:r>
          </a:p>
          <a:p>
            <a:r>
              <a:rPr lang="en-US" dirty="0" smtClean="0"/>
              <a:t>Simple project</a:t>
            </a:r>
          </a:p>
          <a:p>
            <a:r>
              <a:rPr lang="en-US" dirty="0" smtClean="0"/>
              <a:t>Monitor students</a:t>
            </a:r>
          </a:p>
          <a:p>
            <a:r>
              <a:rPr lang="en-US" dirty="0" err="1" smtClean="0"/>
              <a:t>ThinkQuest</a:t>
            </a:r>
            <a:r>
              <a:rPr lang="en-US" dirty="0" smtClean="0"/>
              <a:t> Competition</a:t>
            </a:r>
            <a:endParaRPr lang="en-US" dirty="0"/>
          </a:p>
        </p:txBody>
      </p:sp>
      <p:sp>
        <p:nvSpPr>
          <p:cNvPr id="3" name="Title 2"/>
          <p:cNvSpPr>
            <a:spLocks noGrp="1"/>
          </p:cNvSpPr>
          <p:nvPr>
            <p:ph type="title"/>
          </p:nvPr>
        </p:nvSpPr>
        <p:spPr/>
        <p:txBody>
          <a:bodyPr/>
          <a:lstStyle/>
          <a:p>
            <a:r>
              <a:rPr lang="en-US" dirty="0" smtClean="0"/>
              <a:t>Steps to start</a:t>
            </a:r>
            <a:endParaRPr lang="en-US" dirty="0"/>
          </a:p>
        </p:txBody>
      </p:sp>
    </p:spTree>
    <p:extLst>
      <p:ext uri="{BB962C8B-B14F-4D97-AF65-F5344CB8AC3E}">
        <p14:creationId xmlns:p14="http://schemas.microsoft.com/office/powerpoint/2010/main" val="102370209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54</TotalTime>
  <Words>1329</Words>
  <Application>Microsoft Macintosh PowerPoint</Application>
  <PresentationFormat>On-screen Show (4:3)</PresentationFormat>
  <Paragraphs>140</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Hardcover</vt:lpstr>
      <vt:lpstr>THINKQUEST.ORG</vt:lpstr>
      <vt:lpstr>Who &amp; when was ThinkQuest created?</vt:lpstr>
      <vt:lpstr>What is the Oracle Foundation</vt:lpstr>
      <vt:lpstr>What does ThinkQuest look like?</vt:lpstr>
      <vt:lpstr>What is ThinkQuest?</vt:lpstr>
      <vt:lpstr>Why use ThinkQuest?</vt:lpstr>
      <vt:lpstr>International Competition</vt:lpstr>
      <vt:lpstr>Benefits of using ThinkQuest</vt:lpstr>
      <vt:lpstr>Steps to start</vt:lpstr>
      <vt:lpstr>Basic Navigation</vt:lpstr>
      <vt:lpstr>Project navigation screen</vt:lpstr>
      <vt:lpstr>Project Highlights</vt:lpstr>
      <vt:lpstr>The Library</vt:lpstr>
      <vt:lpstr>The Library</vt:lpstr>
      <vt:lpstr>Library view</vt:lpstr>
      <vt:lpstr>Additional library info</vt:lpstr>
      <vt:lpstr>View of Competition screen</vt:lpstr>
      <vt:lpstr>Competition Instructions</vt:lpstr>
      <vt:lpstr>Register to Compete</vt:lpstr>
      <vt:lpstr>You can be a judge</vt:lpstr>
      <vt:lpstr>Help Tab</vt:lpstr>
      <vt:lpstr>View of help screen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THINKQUEST.ORG</dc:title>
  <dc:creator>victor portorreal</dc:creator>
  <cp:lastModifiedBy>victor portorreal</cp:lastModifiedBy>
  <cp:revision>9</cp:revision>
  <dcterms:created xsi:type="dcterms:W3CDTF">2012-04-07T23:23:49Z</dcterms:created>
  <dcterms:modified xsi:type="dcterms:W3CDTF">2012-04-08T00:17:53Z</dcterms:modified>
</cp:coreProperties>
</file>